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0" autoAdjust="0"/>
    <p:restoredTop sz="94660"/>
  </p:normalViewPr>
  <p:slideViewPr>
    <p:cSldViewPr>
      <p:cViewPr varScale="1">
        <p:scale>
          <a:sx n="80" d="100"/>
          <a:sy n="80" d="100"/>
        </p:scale>
        <p:origin x="-9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0A5B0-18E1-409A-987E-346E2F5D0947}" type="datetimeFigureOut">
              <a:rPr lang="en-CA" smtClean="0"/>
              <a:pPr/>
              <a:t>2017-10-03</a:t>
            </a:fld>
            <a:endParaRPr lang="en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98E75-DEDF-48C3-AC05-B7288041BAA6}" type="slidenum">
              <a:rPr lang="en-CA" smtClean="0"/>
              <a:pPr/>
              <a:t>‹N°›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ECDD-9B53-483F-B6BB-95F3E4CF46FA}" type="datetime1">
              <a:rPr lang="fr-CA" smtClean="0"/>
              <a:pPr/>
              <a:t>2017-10-03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AABC-6AD9-4352-8542-8E6157C4C08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4FED-0EFD-4D05-A481-DDCB59E561A2}" type="datetime1">
              <a:rPr lang="fr-CA" smtClean="0"/>
              <a:pPr/>
              <a:t>2017-10-03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AABC-6AD9-4352-8542-8E6157C4C08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E932-99B3-4616-9A2D-3A9F58D150A9}" type="datetime1">
              <a:rPr lang="fr-CA" smtClean="0"/>
              <a:pPr/>
              <a:t>2017-10-03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AABC-6AD9-4352-8542-8E6157C4C08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303B-7B69-4B46-BECF-064198859334}" type="datetime1">
              <a:rPr lang="fr-CA" smtClean="0"/>
              <a:pPr/>
              <a:t>2017-10-03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AABC-6AD9-4352-8542-8E6157C4C08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660-8176-4146-B99A-5DA18B5F114C}" type="datetime1">
              <a:rPr lang="fr-CA" smtClean="0"/>
              <a:pPr/>
              <a:t>2017-10-03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AABC-6AD9-4352-8542-8E6157C4C08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DAAC-42E8-4001-9758-73C1D6A8E33C}" type="datetime1">
              <a:rPr lang="fr-CA" smtClean="0"/>
              <a:pPr/>
              <a:t>2017-10-03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AABC-6AD9-4352-8542-8E6157C4C08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1C42-370A-4EFB-ACBC-01BAFF7FBA44}" type="datetime1">
              <a:rPr lang="fr-CA" smtClean="0"/>
              <a:pPr/>
              <a:t>2017-10-03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AABC-6AD9-4352-8542-8E6157C4C08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3FE6-9352-4328-AA34-316D76D7E0E1}" type="datetime1">
              <a:rPr lang="fr-CA" smtClean="0"/>
              <a:pPr/>
              <a:t>2017-10-03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AABC-6AD9-4352-8542-8E6157C4C08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892E-D7B5-47CD-B4E5-DF83271F8872}" type="datetime1">
              <a:rPr lang="fr-CA" smtClean="0"/>
              <a:pPr/>
              <a:t>2017-10-03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AABC-6AD9-4352-8542-8E6157C4C08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DD30-C279-41E2-9B20-64B50C1C483F}" type="datetime1">
              <a:rPr lang="fr-CA" smtClean="0"/>
              <a:pPr/>
              <a:t>2017-10-03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AABC-6AD9-4352-8542-8E6157C4C08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0E19-7A14-405C-B76F-A999E60BEAB6}" type="datetime1">
              <a:rPr lang="fr-CA" smtClean="0"/>
              <a:pPr/>
              <a:t>2017-10-03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AABC-6AD9-4352-8542-8E6157C4C08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843E7-4C46-4813-BBF9-FA6AF9A6A595}" type="datetime1">
              <a:rPr lang="fr-CA" smtClean="0"/>
              <a:pPr/>
              <a:t>2017-10-03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3AABC-6AD9-4352-8542-8E6157C4C08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ymtl.ca/IEEEWIEMontreal/index.html" TargetMode="External"/><Relationship Id="rId2" Type="http://schemas.openxmlformats.org/officeDocument/2006/relationships/hyperlink" Target="file:///C:\Users\Saida\Documents\1%20Research%20Fellow\Vice%20Chair%20Women%20in%20Engineering\OurWebsite\IEEEWIEMontreal1\ieeewiemtl@gmail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olymtl.ca/IEEEWIEMontreal/index.html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848872" cy="1800200"/>
          </a:xfrm>
        </p:spPr>
        <p:txBody>
          <a:bodyPr>
            <a:normAutofit/>
          </a:bodyPr>
          <a:lstStyle/>
          <a:p>
            <a:r>
              <a:rPr lang="fr-CA" sz="8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IEEE Day 2017</a:t>
            </a:r>
            <a:endParaRPr lang="fr-CA" sz="8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4293096"/>
            <a:ext cx="8064896" cy="1944216"/>
          </a:xfrm>
        </p:spPr>
        <p:txBody>
          <a:bodyPr>
            <a:normAutofit fontScale="85000" lnSpcReduction="20000"/>
          </a:bodyPr>
          <a:lstStyle/>
          <a:p>
            <a:r>
              <a:rPr lang="fr-CA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Saida Maaroufi</a:t>
            </a:r>
          </a:p>
          <a:p>
            <a:r>
              <a:rPr lang="fr-CA" sz="3500" dirty="0" smtClean="0">
                <a:latin typeface="Arial" pitchFamily="34" charset="0"/>
                <a:cs typeface="Arial" pitchFamily="34" charset="0"/>
              </a:rPr>
              <a:t>Vice-chair of IEEE WIE </a:t>
            </a:r>
            <a:r>
              <a:rPr lang="fr-CA" sz="3500" dirty="0" err="1" smtClean="0">
                <a:latin typeface="Arial" pitchFamily="34" charset="0"/>
                <a:cs typeface="Arial" pitchFamily="34" charset="0"/>
              </a:rPr>
              <a:t>Montreal</a:t>
            </a:r>
            <a:endParaRPr lang="fr-CA" sz="3500" dirty="0" smtClean="0">
              <a:latin typeface="Arial" pitchFamily="34" charset="0"/>
              <a:cs typeface="Arial" pitchFamily="34" charset="0"/>
            </a:endParaRPr>
          </a:p>
          <a:p>
            <a:r>
              <a:rPr lang="fr-CA" sz="3500" dirty="0" smtClean="0">
                <a:latin typeface="Arial" pitchFamily="34" charset="0"/>
                <a:cs typeface="Arial" pitchFamily="34" charset="0"/>
              </a:rPr>
              <a:t>Concordia </a:t>
            </a:r>
            <a:r>
              <a:rPr lang="fr-CA" sz="3500" dirty="0" err="1" smtClean="0">
                <a:latin typeface="Arial" pitchFamily="34" charset="0"/>
                <a:cs typeface="Arial" pitchFamily="34" charset="0"/>
              </a:rPr>
              <a:t>University</a:t>
            </a:r>
            <a:endParaRPr lang="fr-CA" sz="3500" dirty="0" smtClean="0">
              <a:latin typeface="Arial" pitchFamily="34" charset="0"/>
              <a:cs typeface="Arial" pitchFamily="34" charset="0"/>
            </a:endParaRPr>
          </a:p>
          <a:p>
            <a:r>
              <a:rPr lang="fr-CA" sz="3500" dirty="0" smtClean="0">
                <a:latin typeface="Arial" pitchFamily="34" charset="0"/>
                <a:cs typeface="Arial" pitchFamily="34" charset="0"/>
              </a:rPr>
              <a:t>Tuesday 3 </a:t>
            </a:r>
            <a:r>
              <a:rPr lang="fr-CA" sz="3500" dirty="0" err="1" smtClean="0">
                <a:latin typeface="Arial" pitchFamily="34" charset="0"/>
                <a:cs typeface="Arial" pitchFamily="34" charset="0"/>
              </a:rPr>
              <a:t>October</a:t>
            </a:r>
            <a:r>
              <a:rPr lang="fr-CA" sz="3500" dirty="0" smtClean="0">
                <a:latin typeface="Arial" pitchFamily="34" charset="0"/>
                <a:cs typeface="Arial" pitchFamily="34" charset="0"/>
              </a:rPr>
              <a:t> 2017, 6:00 pm to 9:00 pm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4624"/>
            <a:ext cx="1821054" cy="182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6572"/>
            <a:ext cx="1660616" cy="184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256584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Microwave Imaging Seminar (August 23rd)</a:t>
            </a:r>
            <a:endParaRPr lang="en-CA" sz="28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7030A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ive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their view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progress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microwave imaging, their experience as women engineers and remark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on academic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work in their Canadian and European research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environments</a:t>
            </a:r>
          </a:p>
          <a:p>
            <a:pPr lvl="1">
              <a:buClr>
                <a:srgbClr val="7030A0"/>
              </a:buClr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CA" sz="2400" b="1" dirty="0" smtClean="0">
                <a:latin typeface="Arial" pitchFamily="34" charset="0"/>
                <a:cs typeface="Arial" pitchFamily="34" charset="0"/>
              </a:rPr>
              <a:t>Speaker 1: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 Prof. Raquel </a:t>
            </a:r>
            <a:r>
              <a:rPr lang="fr-CA" sz="2400" dirty="0" err="1" smtClean="0">
                <a:latin typeface="Arial" pitchFamily="34" charset="0"/>
                <a:cs typeface="Arial" pitchFamily="34" charset="0"/>
              </a:rPr>
              <a:t>Conceição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, Assistant </a:t>
            </a:r>
            <a:r>
              <a:rPr lang="fr-CA" sz="2400" dirty="0" err="1" smtClean="0">
                <a:latin typeface="Arial" pitchFamily="34" charset="0"/>
                <a:cs typeface="Arial" pitchFamily="34" charset="0"/>
              </a:rPr>
              <a:t>Professor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CA" sz="2400" dirty="0" err="1" smtClean="0">
                <a:latin typeface="Arial" pitchFamily="34" charset="0"/>
                <a:cs typeface="Arial" pitchFamily="34" charset="0"/>
              </a:rPr>
              <a:t>Universidade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 de Lisboa, Portugal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fr-CA" sz="2400" b="1" dirty="0" smtClean="0">
                <a:latin typeface="Arial" pitchFamily="34" charset="0"/>
                <a:cs typeface="Arial" pitchFamily="34" charset="0"/>
              </a:rPr>
              <a:t>Speaker </a:t>
            </a:r>
            <a:r>
              <a:rPr lang="fr-CA" sz="2400" b="1" dirty="0" smtClean="0">
                <a:latin typeface="Arial" pitchFamily="34" charset="0"/>
                <a:cs typeface="Arial" pitchFamily="34" charset="0"/>
              </a:rPr>
              <a:t>2: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 Prof. Natalia </a:t>
            </a:r>
            <a:r>
              <a:rPr lang="fr-CA" sz="2400" dirty="0" err="1" smtClean="0">
                <a:latin typeface="Arial" pitchFamily="34" charset="0"/>
                <a:cs typeface="Arial" pitchFamily="34" charset="0"/>
              </a:rPr>
              <a:t>Nikolova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CA" sz="2400" dirty="0" err="1" smtClean="0">
                <a:latin typeface="Arial" pitchFamily="34" charset="0"/>
                <a:cs typeface="Arial" pitchFamily="34" charset="0"/>
              </a:rPr>
              <a:t>Professor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, McMaster </a:t>
            </a:r>
            <a:r>
              <a:rPr lang="fr-CA" sz="2400" dirty="0" err="1" smtClean="0">
                <a:latin typeface="Arial" pitchFamily="34" charset="0"/>
                <a:cs typeface="Arial" pitchFamily="34" charset="0"/>
              </a:rPr>
              <a:t>University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C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CA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IEEE WIE 2017 </a:t>
            </a:r>
            <a:r>
              <a:rPr lang="fr-CA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CA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ctivities</a:t>
            </a:r>
            <a:endParaRPr lang="fr-CA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AABC-6AD9-4352-8542-8E6157C4C088}" type="slidenum">
              <a:rPr lang="fr-CA" smtClean="0"/>
              <a:pPr/>
              <a:t>10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279855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334814" cy="620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9443198" cy="627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648"/>
            <a:ext cx="938824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0648"/>
            <a:ext cx="942945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AABC-6AD9-4352-8542-8E6157C4C088}" type="slidenum">
              <a:rPr lang="fr-CA" smtClean="0"/>
              <a:pPr/>
              <a:t>11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400600"/>
          </a:xfrm>
        </p:spPr>
        <p:txBody>
          <a:bodyPr/>
          <a:lstStyle/>
          <a:p>
            <a:pPr>
              <a:buClr>
                <a:srgbClr val="7030A0"/>
              </a:buClr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Dielectric Resonator Antennas: From microwaves to optical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frequencies Seminar on (October 13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2017)</a:t>
            </a:r>
          </a:p>
          <a:p>
            <a:pPr>
              <a:buClr>
                <a:srgbClr val="7030A0"/>
              </a:buClr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7030A0"/>
              </a:buClr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Speaker: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Prof. Christophe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Fumeaux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Professor, University of Adelaide, Australia</a:t>
            </a:r>
          </a:p>
          <a:p>
            <a:pPr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7030A0"/>
              </a:buClr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Women in Computing: Mobile Applications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Development Seminar on (November 10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2017) in conjunction with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TouchTunes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C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CA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IEEE WIE 2017 </a:t>
            </a:r>
            <a:r>
              <a:rPr lang="fr-CA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CA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ctivities</a:t>
            </a:r>
            <a:endParaRPr lang="fr-CA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AABC-6AD9-4352-8542-8E6157C4C088}" type="slidenum">
              <a:rPr lang="fr-CA" smtClean="0"/>
              <a:pPr/>
              <a:t>12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00600"/>
          </a:xfrm>
        </p:spPr>
        <p:txBody>
          <a:bodyPr/>
          <a:lstStyle/>
          <a:p>
            <a:pPr>
              <a:buClr>
                <a:srgbClr val="7030A0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We are always happy to hear from you</a:t>
            </a:r>
          </a:p>
          <a:p>
            <a:pPr>
              <a:buClr>
                <a:srgbClr val="7030A0"/>
              </a:buClr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7030A0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Please feel free to contact us if you are interested in collaboration or in giving a talk (</a:t>
            </a:r>
            <a:r>
              <a:rPr lang="fr-CA" dirty="0" smtClean="0">
                <a:latin typeface="Arial" pitchFamily="34" charset="0"/>
                <a:cs typeface="Arial" pitchFamily="34" charset="0"/>
                <a:hlinkClick r:id="rId2"/>
              </a:rPr>
              <a:t>ieeewiemtl@gmail.com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Clr>
                <a:srgbClr val="7030A0"/>
              </a:buClr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7030A0"/>
              </a:buClr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IEEE WIE Montreal webpage: </a:t>
            </a:r>
            <a:r>
              <a:rPr lang="en-CA" dirty="0" smtClean="0">
                <a:latin typeface="Arial" pitchFamily="34" charset="0"/>
                <a:cs typeface="Arial" pitchFamily="34" charset="0"/>
                <a:hlinkClick r:id="rId3"/>
              </a:rPr>
              <a:t>http://www.polymtl.ca/IEEEWIEMontreal/index.html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CA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fr-CA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AABC-6AD9-4352-8542-8E6157C4C088}" type="slidenum">
              <a:rPr lang="fr-CA" smtClean="0"/>
              <a:pPr/>
              <a:t>13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540568" y="764704"/>
            <a:ext cx="10153128" cy="5832648"/>
          </a:xfrm>
        </p:spPr>
        <p:txBody>
          <a:bodyPr>
            <a:normAutofit/>
          </a:bodyPr>
          <a:lstStyle/>
          <a:p>
            <a:r>
              <a:rPr lang="en-CA" sz="7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Thank you for your attention!</a:t>
            </a:r>
            <a:r>
              <a:rPr lang="en-CA" sz="5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CA" sz="5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en-CA" sz="5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CA" sz="5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en-CA" sz="5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CA" sz="5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en-CA" sz="21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IEEE WIE Montreal</a:t>
            </a:r>
            <a:endParaRPr lang="en-CA" sz="21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AABC-6AD9-4352-8542-8E6157C4C088}" type="slidenum">
              <a:rPr lang="fr-CA" smtClean="0"/>
              <a:pPr/>
              <a:t>14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CA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Plan</a:t>
            </a:r>
            <a:endParaRPr lang="fr-CA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0832" y="1124744"/>
            <a:ext cx="8661648" cy="4997152"/>
          </a:xfrm>
        </p:spPr>
        <p:txBody>
          <a:bodyPr>
            <a:normAutofit lnSpcReduction="10000"/>
          </a:bodyPr>
          <a:lstStyle/>
          <a:p>
            <a:pPr>
              <a:buClr>
                <a:srgbClr val="7030A0"/>
              </a:buClr>
            </a:pPr>
            <a:r>
              <a:rPr lang="fr-CA" dirty="0" smtClean="0">
                <a:latin typeface="Arial" pitchFamily="34" charset="0"/>
                <a:cs typeface="Arial" pitchFamily="34" charset="0"/>
              </a:rPr>
              <a:t>Introduction</a:t>
            </a:r>
          </a:p>
          <a:p>
            <a:endParaRPr lang="fr-CA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7030A0"/>
              </a:buClr>
            </a:pPr>
            <a:r>
              <a:rPr lang="fr-CA" dirty="0" smtClean="0">
                <a:latin typeface="Arial" pitchFamily="34" charset="0"/>
                <a:cs typeface="Arial" pitchFamily="34" charset="0"/>
              </a:rPr>
              <a:t>IEEE WIE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Montreal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Team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Members</a:t>
            </a:r>
            <a:endParaRPr lang="fr-CA" dirty="0" smtClean="0">
              <a:latin typeface="Arial" pitchFamily="34" charset="0"/>
              <a:cs typeface="Arial" pitchFamily="34" charset="0"/>
            </a:endParaRPr>
          </a:p>
          <a:p>
            <a:endParaRPr lang="fr-CA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7030A0"/>
              </a:buClr>
            </a:pPr>
            <a:r>
              <a:rPr lang="fr-CA" dirty="0" smtClean="0">
                <a:latin typeface="Arial" pitchFamily="34" charset="0"/>
                <a:cs typeface="Arial" pitchFamily="34" charset="0"/>
              </a:rPr>
              <a:t>IEEE WIE 2017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Activities</a:t>
            </a:r>
            <a:endParaRPr lang="fr-CA" dirty="0" smtClean="0">
              <a:latin typeface="Arial" pitchFamily="34" charset="0"/>
              <a:cs typeface="Arial" pitchFamily="34" charset="0"/>
            </a:endParaRPr>
          </a:p>
          <a:p>
            <a:endParaRPr lang="fr-CA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7030A0"/>
              </a:buClr>
            </a:pPr>
            <a:r>
              <a:rPr lang="fr-CA" dirty="0" err="1" smtClean="0">
                <a:latin typeface="Arial" pitchFamily="34" charset="0"/>
                <a:cs typeface="Arial" pitchFamily="34" charset="0"/>
              </a:rPr>
              <a:t>My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experience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IEEE</a:t>
            </a:r>
          </a:p>
          <a:p>
            <a:pPr>
              <a:buClr>
                <a:srgbClr val="7030A0"/>
              </a:buClr>
            </a:pPr>
            <a:endParaRPr lang="fr-CA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7030A0"/>
              </a:buClr>
            </a:pPr>
            <a:r>
              <a:rPr lang="fr-CA" dirty="0" smtClean="0">
                <a:latin typeface="Arial" pitchFamily="34" charset="0"/>
                <a:cs typeface="Arial" pitchFamily="34" charset="0"/>
              </a:rPr>
              <a:t>Conclusion</a:t>
            </a:r>
            <a:endParaRPr lang="fr-CA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AABC-6AD9-4352-8542-8E6157C4C088}" type="slidenum">
              <a:rPr lang="fr-CA" smtClean="0"/>
              <a:pPr/>
              <a:t>2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fr-CA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fr-CA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149080"/>
            <a:ext cx="1821054" cy="182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24744"/>
            <a:ext cx="1660616" cy="184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Connecteur droit avec flèche 8"/>
          <p:cNvCxnSpPr/>
          <p:nvPr/>
        </p:nvCxnSpPr>
        <p:spPr>
          <a:xfrm>
            <a:off x="4427984" y="3068960"/>
            <a:ext cx="0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059832" y="1124744"/>
            <a:ext cx="2736304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74" name="Picture 2" descr="C:\Users\Saida\Documents\1 Research Fellow\Vice Chair Women in Engineering\OurWebsite\IEEEWIEMontreal1\w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196752"/>
            <a:ext cx="1728192" cy="1728192"/>
          </a:xfrm>
          <a:prstGeom prst="rect">
            <a:avLst/>
          </a:prstGeom>
          <a:noFill/>
        </p:spPr>
      </p:pic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AABC-6AD9-4352-8542-8E6157C4C088}" type="slidenum">
              <a:rPr lang="fr-CA" smtClean="0"/>
              <a:pPr/>
              <a:t>3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824536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Objective:</a:t>
            </a:r>
          </a:p>
          <a:p>
            <a:pPr>
              <a:buClr>
                <a:srgbClr val="7030A0"/>
              </a:buClr>
            </a:pPr>
            <a:endParaRPr lang="en-CA" sz="28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7030A0"/>
              </a:buClr>
            </a:pP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Promote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women engineers and scientists and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inspire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girls to get involved in engineering programs;</a:t>
            </a:r>
          </a:p>
          <a:p>
            <a:pPr lvl="1">
              <a:buClr>
                <a:srgbClr val="7030A0"/>
              </a:buClr>
              <a:buNone/>
            </a:pP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>
              <a:buClr>
                <a:srgbClr val="7030A0"/>
              </a:buClr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IEEE WIE Montreal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organizes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events and seminars in order to highlight the contribution and achievements of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women in leadership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positions and take benefit of networking opportunities to inspire and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learn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from each other's experiences. </a:t>
            </a:r>
            <a:endParaRPr lang="en-C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fr-CA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fr-CA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AABC-6AD9-4352-8542-8E6157C4C088}" type="slidenum">
              <a:rPr lang="fr-CA" smtClean="0"/>
              <a:pPr/>
              <a:t>4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628800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3059832" y="4077072"/>
            <a:ext cx="23762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Prof. </a:t>
            </a:r>
            <a:r>
              <a:rPr kumimoji="0" lang="fr-CA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Milica</a:t>
            </a:r>
            <a:r>
              <a:rPr kumimoji="0" lang="fr-CA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CA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Popovich</a:t>
            </a:r>
            <a:endParaRPr kumimoji="0" lang="fr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6031" y="1656036"/>
            <a:ext cx="3150465" cy="234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638627"/>
            <a:ext cx="2016224" cy="236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2843808" y="4365104"/>
            <a:ext cx="28083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Chair of IEEE WIE </a:t>
            </a:r>
            <a:r>
              <a:rPr kumimoji="0" lang="fr-C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Montreal</a:t>
            </a:r>
            <a:endParaRPr kumimoji="0" lang="fr-C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-36512" y="4077072"/>
            <a:ext cx="273630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>
                <a:latin typeface="Arial" pitchFamily="34" charset="0"/>
                <a:ea typeface="+mj-ea"/>
                <a:cs typeface="Arial" pitchFamily="34" charset="0"/>
              </a:rPr>
              <a:t>Dr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Saida</a:t>
            </a:r>
            <a:r>
              <a:rPr kumimoji="0" lang="fr-CA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Maaroufi</a:t>
            </a:r>
            <a:endParaRPr kumimoji="0" lang="fr-CA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-36512" y="4293096"/>
            <a:ext cx="280831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Vice-chair of IEEE WIE </a:t>
            </a:r>
            <a:r>
              <a:rPr kumimoji="0" lang="fr-C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Montreal</a:t>
            </a:r>
            <a:endParaRPr kumimoji="0" lang="fr-C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6012160" y="4005064"/>
            <a:ext cx="273630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Ms. Lena </a:t>
            </a: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Kranold</a:t>
            </a:r>
            <a:endParaRPr kumimoji="0" lang="fr-CA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5796136" y="4437112"/>
            <a:ext cx="34563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Treasurer</a:t>
            </a: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of IEEE WIE </a:t>
            </a:r>
            <a:r>
              <a:rPr kumimoji="0" lang="fr-C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Montreal</a:t>
            </a:r>
            <a:endParaRPr kumimoji="0" lang="fr-C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CA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IEEE WIE Team </a:t>
            </a:r>
            <a:r>
              <a:rPr lang="fr-CA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Members</a:t>
            </a:r>
            <a:endParaRPr lang="fr-CA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AABC-6AD9-4352-8542-8E6157C4C088}" type="slidenum">
              <a:rPr lang="fr-CA" smtClean="0"/>
              <a:pPr/>
              <a:t>5</a:t>
            </a:fld>
            <a:endParaRPr lang="fr-CA"/>
          </a:p>
        </p:txBody>
      </p:sp>
      <p:sp>
        <p:nvSpPr>
          <p:cNvPr id="14" name="Rectangle 13"/>
          <p:cNvSpPr/>
          <p:nvPr/>
        </p:nvSpPr>
        <p:spPr>
          <a:xfrm>
            <a:off x="323528" y="560201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</a:pPr>
            <a:r>
              <a:rPr lang="en-CA" dirty="0" smtClean="0">
                <a:solidFill>
                  <a:srgbClr val="C00000"/>
                </a:solidFill>
                <a:sym typeface="Wingdings" pitchFamily="2" charset="2"/>
              </a:rPr>
              <a:t>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IEEE WIE Montreal webpage: </a:t>
            </a:r>
            <a:r>
              <a:rPr lang="en-CA" sz="2400" dirty="0" smtClean="0">
                <a:latin typeface="Arial" pitchFamily="34" charset="0"/>
                <a:cs typeface="Arial" pitchFamily="34" charset="0"/>
                <a:hlinkClick r:id="rId5"/>
              </a:rPr>
              <a:t>http://www.polymtl.ca/IEEEWIEMontreal/index.html</a:t>
            </a:r>
            <a:endParaRPr lang="en-CA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  <p:bldP spid="19" grpId="0"/>
      <p:bldP spid="2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472608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</a:pPr>
            <a:r>
              <a:rPr lang="en-CA" sz="2800" dirty="0" smtClean="0">
                <a:latin typeface="Arial" pitchFamily="34" charset="0"/>
                <a:cs typeface="Arial" pitchFamily="34" charset="0"/>
              </a:rPr>
              <a:t>Women In STEM (in Collaboration with </a:t>
            </a:r>
            <a:r>
              <a:rPr lang="en-CA" sz="2800" dirty="0" err="1" smtClean="0">
                <a:latin typeface="Arial" pitchFamily="34" charset="0"/>
                <a:cs typeface="Arial" pitchFamily="34" charset="0"/>
              </a:rPr>
              <a:t>TouchTunes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) on March 16</a:t>
            </a:r>
            <a:r>
              <a:rPr lang="en-CA" sz="2800" baseline="30000" dirty="0" smtClean="0">
                <a:latin typeface="Arial" pitchFamily="34" charset="0"/>
                <a:cs typeface="Arial" pitchFamily="34" charset="0"/>
              </a:rPr>
              <a:t>th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 to celebrate women’s day: </a:t>
            </a:r>
          </a:p>
          <a:p>
            <a:pPr>
              <a:buClr>
                <a:srgbClr val="7030A0"/>
              </a:buClr>
            </a:pPr>
            <a:endParaRPr lang="en-CA" sz="28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7030A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Highlight the contribution of women leaders in Science, Technology, Engineering and Mathematics (STEM)</a:t>
            </a:r>
          </a:p>
          <a:p>
            <a:pPr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7030A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Stimulate discussions and debating on the issues related to the implication of women in STEM fields;</a:t>
            </a:r>
          </a:p>
          <a:p>
            <a:pPr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7030A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Develop leadership competencies through useful and valuable advice of professional career coaches.</a:t>
            </a:r>
          </a:p>
          <a:p>
            <a:pPr>
              <a:buClr>
                <a:srgbClr val="7030A0"/>
              </a:buCl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7030A0"/>
              </a:buClr>
            </a:pPr>
            <a:endParaRPr lang="en-C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CA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IEEE WIE 2017 </a:t>
            </a:r>
            <a:r>
              <a:rPr lang="fr-CA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CA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ctivities</a:t>
            </a:r>
            <a:endParaRPr lang="fr-CA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7504" y="2492896"/>
            <a:ext cx="8892480" cy="3312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rgbClr val="7030A0"/>
              </a:buClr>
              <a:buFont typeface="Wingdings" pitchFamily="2" charset="2"/>
              <a:buChar char="ü"/>
            </a:pPr>
            <a:r>
              <a:rPr lang="fr-CA" b="1" dirty="0" smtClean="0">
                <a:solidFill>
                  <a:schemeClr val="tx1"/>
                </a:solidFill>
              </a:rPr>
              <a:t> </a:t>
            </a:r>
            <a:r>
              <a:rPr lang="fr-C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Speaker 1:</a:t>
            </a:r>
            <a:r>
              <a:rPr lang="fr-C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Dr. Amy </a:t>
            </a:r>
            <a:r>
              <a:rPr lang="fr-CA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Pinchuk</a:t>
            </a:r>
            <a:r>
              <a:rPr lang="fr-C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Chair of IEEE </a:t>
            </a:r>
            <a:r>
              <a:rPr lang="fr-CA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Montreal</a:t>
            </a:r>
            <a:r>
              <a:rPr lang="fr-C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Section, </a:t>
            </a:r>
            <a:r>
              <a:rPr lang="fr-CA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InField</a:t>
            </a:r>
            <a:r>
              <a:rPr lang="fr-C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A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lang="fr-C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Inc.</a:t>
            </a:r>
          </a:p>
          <a:p>
            <a:pPr lvl="1">
              <a:buFont typeface="Wingdings" pitchFamily="2" charset="2"/>
              <a:buChar char="ü"/>
            </a:pPr>
            <a:endParaRPr lang="fr-CA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7030A0"/>
              </a:buClr>
              <a:buFont typeface="Wingdings" pitchFamily="2" charset="2"/>
              <a:buChar char="ü"/>
            </a:pPr>
            <a:r>
              <a:rPr lang="fr-C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Speaker 2:</a:t>
            </a:r>
            <a:r>
              <a:rPr lang="fr-C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Dr. </a:t>
            </a:r>
            <a:r>
              <a:rPr lang="fr-CA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Rana</a:t>
            </a:r>
            <a:r>
              <a:rPr lang="fr-C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Farah, Computer Vision </a:t>
            </a:r>
            <a:r>
              <a:rPr lang="fr-CA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Scientist</a:t>
            </a:r>
            <a:r>
              <a:rPr lang="fr-C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Polytechnique </a:t>
            </a:r>
            <a:r>
              <a:rPr lang="fr-CA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Montreal</a:t>
            </a:r>
            <a:r>
              <a:rPr lang="fr-C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buFont typeface="Wingdings" pitchFamily="2" charset="2"/>
              <a:buChar char="ü"/>
            </a:pPr>
            <a:endParaRPr lang="fr-CA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7030A0"/>
              </a:buClr>
              <a:buFont typeface="Wingdings" pitchFamily="2" charset="2"/>
              <a:buChar char="ü"/>
            </a:pPr>
            <a:r>
              <a:rPr lang="fr-C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Speaker 3:</a:t>
            </a:r>
            <a:r>
              <a:rPr lang="fr-C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Mrs. </a:t>
            </a:r>
            <a:r>
              <a:rPr lang="fr-CA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Petula</a:t>
            </a:r>
            <a:r>
              <a:rPr lang="fr-C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A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Guimaraes</a:t>
            </a:r>
            <a:r>
              <a:rPr lang="fr-C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CA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Associate</a:t>
            </a:r>
            <a:r>
              <a:rPr lang="fr-C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Producer </a:t>
            </a:r>
            <a:r>
              <a:rPr lang="fr-CA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fr-C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A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TouchTunes</a:t>
            </a:r>
            <a:r>
              <a:rPr lang="fr-C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Interactive 	Networks.</a:t>
            </a:r>
          </a:p>
          <a:p>
            <a:pPr lvl="1">
              <a:buFont typeface="Wingdings" pitchFamily="2" charset="2"/>
              <a:buChar char="ü"/>
            </a:pPr>
            <a:endParaRPr lang="fr-CA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7030A0"/>
              </a:buClr>
              <a:buFont typeface="Wingdings" pitchFamily="2" charset="2"/>
              <a:buChar char="ü"/>
            </a:pPr>
            <a:r>
              <a:rPr lang="fr-C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Speaker 4:</a:t>
            </a:r>
            <a:r>
              <a:rPr lang="fr-C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Mrs. Meriem </a:t>
            </a:r>
            <a:r>
              <a:rPr lang="fr-CA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Mendili</a:t>
            </a:r>
            <a:r>
              <a:rPr lang="fr-C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CA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President</a:t>
            </a:r>
            <a:r>
              <a:rPr lang="fr-C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fr-CA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Founder</a:t>
            </a:r>
            <a:r>
              <a:rPr lang="fr-C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Coach PNL sans frontières Inc.</a:t>
            </a:r>
            <a:r>
              <a:rPr lang="fr-C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C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AABC-6AD9-4352-8542-8E6157C4C088}" type="slidenum">
              <a:rPr lang="fr-CA" smtClean="0"/>
              <a:pPr/>
              <a:t>6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18" y="404664"/>
            <a:ext cx="9063086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83568"/>
            <a:ext cx="9118043" cy="60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9118044" cy="605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44240" y="260648"/>
            <a:ext cx="938824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80528" y="404664"/>
            <a:ext cx="9009659" cy="598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6672"/>
            <a:ext cx="9118043" cy="60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AABC-6AD9-4352-8542-8E6157C4C088}" type="slidenum">
              <a:rPr lang="fr-CA" smtClean="0"/>
              <a:pPr/>
              <a:t>7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661248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7030A0"/>
              </a:buClr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Close to the Patient and Close to Market Seminar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(May 30</a:t>
            </a:r>
            <a:r>
              <a:rPr lang="en-US" sz="26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2017)</a:t>
            </a:r>
          </a:p>
          <a:p>
            <a:pPr lvl="1">
              <a:buClr>
                <a:srgbClr val="7030A0"/>
              </a:buClr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7030A0"/>
              </a:buClr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The development of medical technologies and the challenges posed by bringing these devices to market;</a:t>
            </a:r>
          </a:p>
          <a:p>
            <a:pPr lvl="1">
              <a:buClr>
                <a:srgbClr val="7030A0"/>
              </a:buClr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Highlight the contribution of women in the development of medical technologies.</a:t>
            </a:r>
            <a:endParaRPr lang="en-CA" sz="26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7030A0"/>
              </a:buClr>
            </a:pPr>
            <a:endParaRPr lang="en-CA" sz="2600" dirty="0">
              <a:latin typeface="Arial" pitchFamily="34" charset="0"/>
              <a:cs typeface="Arial" pitchFamily="34" charset="0"/>
            </a:endParaRPr>
          </a:p>
          <a:p>
            <a:pPr marL="450850" lvl="1">
              <a:buClr>
                <a:srgbClr val="7030A0"/>
              </a:buClr>
              <a:buFont typeface="Wingdings" pitchFamily="2" charset="2"/>
              <a:buChar char="ü"/>
            </a:pPr>
            <a:r>
              <a:rPr lang="fr-CA" sz="2600" b="1" dirty="0" smtClean="0">
                <a:latin typeface="Arial" pitchFamily="34" charset="0"/>
                <a:cs typeface="Arial" pitchFamily="34" charset="0"/>
              </a:rPr>
              <a:t>Speaker 1:</a:t>
            </a:r>
            <a:r>
              <a:rPr lang="fr-CA" sz="2600" dirty="0" smtClean="0">
                <a:latin typeface="Arial" pitchFamily="34" charset="0"/>
                <a:cs typeface="Arial" pitchFamily="34" charset="0"/>
              </a:rPr>
              <a:t> Prof. </a:t>
            </a:r>
            <a:r>
              <a:rPr lang="fr-CA" sz="2600" dirty="0" err="1" smtClean="0">
                <a:latin typeface="Arial" pitchFamily="34" charset="0"/>
                <a:cs typeface="Arial" pitchFamily="34" charset="0"/>
              </a:rPr>
              <a:t>Milica</a:t>
            </a:r>
            <a:r>
              <a:rPr lang="fr-CA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sz="2600" dirty="0" err="1" smtClean="0">
                <a:latin typeface="Arial" pitchFamily="34" charset="0"/>
                <a:cs typeface="Arial" pitchFamily="34" charset="0"/>
              </a:rPr>
              <a:t>Popović</a:t>
            </a:r>
            <a:r>
              <a:rPr lang="fr-CA" sz="2600" dirty="0" smtClean="0">
                <a:latin typeface="Arial" pitchFamily="34" charset="0"/>
                <a:cs typeface="Arial" pitchFamily="34" charset="0"/>
              </a:rPr>
              <a:t>, Chair of IEEE WIE </a:t>
            </a:r>
            <a:r>
              <a:rPr lang="fr-CA" sz="2600" dirty="0" err="1" smtClean="0">
                <a:latin typeface="Arial" pitchFamily="34" charset="0"/>
                <a:cs typeface="Arial" pitchFamily="34" charset="0"/>
              </a:rPr>
              <a:t>Montreal</a:t>
            </a:r>
            <a:r>
              <a:rPr lang="fr-CA" sz="2600" dirty="0" smtClean="0">
                <a:latin typeface="Arial" pitchFamily="34" charset="0"/>
                <a:cs typeface="Arial" pitchFamily="34" charset="0"/>
              </a:rPr>
              <a:t> Section, McGill </a:t>
            </a:r>
            <a:r>
              <a:rPr lang="fr-CA" sz="2600" dirty="0" err="1" smtClean="0">
                <a:latin typeface="Arial" pitchFamily="34" charset="0"/>
                <a:cs typeface="Arial" pitchFamily="34" charset="0"/>
              </a:rPr>
              <a:t>University</a:t>
            </a:r>
            <a:endParaRPr lang="fr-CA" sz="2600" dirty="0" smtClean="0">
              <a:latin typeface="Arial" pitchFamily="34" charset="0"/>
              <a:cs typeface="Arial" pitchFamily="34" charset="0"/>
            </a:endParaRPr>
          </a:p>
          <a:p>
            <a:pPr marL="450850" lvl="1">
              <a:buClr>
                <a:srgbClr val="7030A0"/>
              </a:buClr>
              <a:buFont typeface="Arial" pitchFamily="34" charset="0"/>
              <a:buChar char="•"/>
            </a:pPr>
            <a:endParaRPr lang="fr-CA" sz="2600" dirty="0" smtClean="0">
              <a:latin typeface="Arial" pitchFamily="34" charset="0"/>
              <a:cs typeface="Arial" pitchFamily="34" charset="0"/>
            </a:endParaRPr>
          </a:p>
          <a:p>
            <a:pPr marL="450850" lvl="1">
              <a:buClr>
                <a:srgbClr val="7030A0"/>
              </a:buClr>
              <a:buFont typeface="Wingdings" pitchFamily="2" charset="2"/>
              <a:buChar char="ü"/>
            </a:pPr>
            <a:r>
              <a:rPr lang="fr-CA" sz="2600" b="1" dirty="0" smtClean="0">
                <a:latin typeface="Arial" pitchFamily="34" charset="0"/>
                <a:cs typeface="Arial" pitchFamily="34" charset="0"/>
              </a:rPr>
              <a:t>Speaker 2:</a:t>
            </a:r>
            <a:r>
              <a:rPr lang="fr-CA" sz="2600" dirty="0" smtClean="0">
                <a:latin typeface="Arial" pitchFamily="34" charset="0"/>
                <a:cs typeface="Arial" pitchFamily="34" charset="0"/>
              </a:rPr>
              <a:t> Dr. Emily Porter, Marie-Curie ASSISTID </a:t>
            </a:r>
            <a:r>
              <a:rPr lang="fr-CA" sz="2600" dirty="0" err="1" smtClean="0">
                <a:latin typeface="Arial" pitchFamily="34" charset="0"/>
                <a:cs typeface="Arial" pitchFamily="34" charset="0"/>
              </a:rPr>
              <a:t>Fellow</a:t>
            </a:r>
            <a:r>
              <a:rPr lang="fr-CA" sz="2600" dirty="0" smtClean="0">
                <a:latin typeface="Arial" pitchFamily="34" charset="0"/>
                <a:cs typeface="Arial" pitchFamily="34" charset="0"/>
              </a:rPr>
              <a:t>, National </a:t>
            </a:r>
            <a:r>
              <a:rPr lang="fr-CA" sz="2600" dirty="0" err="1" smtClean="0">
                <a:latin typeface="Arial" pitchFamily="34" charset="0"/>
                <a:cs typeface="Arial" pitchFamily="34" charset="0"/>
              </a:rPr>
              <a:t>University</a:t>
            </a:r>
            <a:r>
              <a:rPr lang="fr-CA" sz="2600" dirty="0" smtClean="0">
                <a:latin typeface="Arial" pitchFamily="34" charset="0"/>
                <a:cs typeface="Arial" pitchFamily="34" charset="0"/>
              </a:rPr>
              <a:t> of Ireland Galway</a:t>
            </a:r>
          </a:p>
          <a:p>
            <a:pPr marL="450850" lvl="1">
              <a:buClr>
                <a:srgbClr val="7030A0"/>
              </a:buClr>
              <a:buFont typeface="Arial" pitchFamily="34" charset="0"/>
              <a:buChar char="•"/>
            </a:pPr>
            <a:endParaRPr lang="fr-CA" sz="2600" dirty="0" smtClean="0">
              <a:latin typeface="Arial" pitchFamily="34" charset="0"/>
              <a:cs typeface="Arial" pitchFamily="34" charset="0"/>
            </a:endParaRPr>
          </a:p>
          <a:p>
            <a:pPr marL="450850" lvl="1">
              <a:buClr>
                <a:srgbClr val="7030A0"/>
              </a:buClr>
              <a:buFont typeface="Wingdings" pitchFamily="2" charset="2"/>
              <a:buChar char="ü"/>
            </a:pPr>
            <a:r>
              <a:rPr lang="fr-CA" sz="2600" b="1" dirty="0" smtClean="0">
                <a:latin typeface="Arial" pitchFamily="34" charset="0"/>
                <a:cs typeface="Arial" pitchFamily="34" charset="0"/>
              </a:rPr>
              <a:t>Speaker 3:</a:t>
            </a:r>
            <a:r>
              <a:rPr lang="fr-CA" sz="2600" dirty="0" smtClean="0">
                <a:latin typeface="Arial" pitchFamily="34" charset="0"/>
                <a:cs typeface="Arial" pitchFamily="34" charset="0"/>
              </a:rPr>
              <a:t> Dr. Adam </a:t>
            </a:r>
            <a:r>
              <a:rPr lang="fr-CA" sz="2600" dirty="0" err="1" smtClean="0">
                <a:latin typeface="Arial" pitchFamily="34" charset="0"/>
                <a:cs typeface="Arial" pitchFamily="34" charset="0"/>
              </a:rPr>
              <a:t>Santorelli</a:t>
            </a:r>
            <a:r>
              <a:rPr lang="fr-CA" sz="2600" dirty="0" smtClean="0">
                <a:latin typeface="Arial" pitchFamily="34" charset="0"/>
                <a:cs typeface="Arial" pitchFamily="34" charset="0"/>
              </a:rPr>
              <a:t>, Postdoctoral </a:t>
            </a:r>
            <a:r>
              <a:rPr lang="fr-CA" sz="2600" dirty="0" err="1" smtClean="0">
                <a:latin typeface="Arial" pitchFamily="34" charset="0"/>
                <a:cs typeface="Arial" pitchFamily="34" charset="0"/>
              </a:rPr>
              <a:t>Researcher</a:t>
            </a:r>
            <a:r>
              <a:rPr lang="fr-CA" sz="2600" dirty="0" smtClean="0">
                <a:latin typeface="Arial" pitchFamily="34" charset="0"/>
                <a:cs typeface="Arial" pitchFamily="34" charset="0"/>
              </a:rPr>
              <a:t>, National </a:t>
            </a:r>
            <a:r>
              <a:rPr lang="fr-CA" sz="2600" dirty="0" err="1" smtClean="0">
                <a:latin typeface="Arial" pitchFamily="34" charset="0"/>
                <a:cs typeface="Arial" pitchFamily="34" charset="0"/>
              </a:rPr>
              <a:t>University</a:t>
            </a:r>
            <a:r>
              <a:rPr lang="fr-CA" sz="2600" dirty="0" smtClean="0">
                <a:latin typeface="Arial" pitchFamily="34" charset="0"/>
                <a:cs typeface="Arial" pitchFamily="34" charset="0"/>
              </a:rPr>
              <a:t> of Ireland Galway</a:t>
            </a:r>
            <a:br>
              <a:rPr lang="fr-CA" sz="2600" dirty="0" smtClean="0">
                <a:latin typeface="Arial" pitchFamily="34" charset="0"/>
                <a:cs typeface="Arial" pitchFamily="34" charset="0"/>
              </a:rPr>
            </a:br>
            <a:r>
              <a:rPr lang="fr-CA" dirty="0" smtClean="0"/>
              <a:t/>
            </a:r>
            <a:br>
              <a:rPr lang="fr-CA" dirty="0" smtClean="0"/>
            </a:br>
            <a:endParaRPr lang="en-US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CA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IEEE WIE 2017 </a:t>
            </a:r>
            <a:r>
              <a:rPr lang="fr-CA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CA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ctivities</a:t>
            </a:r>
            <a:endParaRPr lang="fr-CA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AABC-6AD9-4352-8542-8E6157C4C088}" type="slidenum">
              <a:rPr lang="fr-CA" smtClean="0"/>
              <a:pPr/>
              <a:t>8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689" y="260649"/>
            <a:ext cx="9212689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32656"/>
            <a:ext cx="9144001" cy="607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7471" y="260648"/>
            <a:ext cx="9171471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AABC-6AD9-4352-8542-8E6157C4C088}" type="slidenum">
              <a:rPr lang="fr-CA" smtClean="0"/>
              <a:pPr/>
              <a:t>9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524</Words>
  <Application>Microsoft Office PowerPoint</Application>
  <PresentationFormat>Affichage à l'écran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IEEE Day 2017</vt:lpstr>
      <vt:lpstr>Plan</vt:lpstr>
      <vt:lpstr>Introduction</vt:lpstr>
      <vt:lpstr>Introduction</vt:lpstr>
      <vt:lpstr>IEEE WIE Team Members</vt:lpstr>
      <vt:lpstr>IEEE WIE 2017 Activities</vt:lpstr>
      <vt:lpstr>Diapositive 7</vt:lpstr>
      <vt:lpstr>IEEE WIE 2017 Activities</vt:lpstr>
      <vt:lpstr>Diapositive 9</vt:lpstr>
      <vt:lpstr>IEEE WIE 2017 Activities</vt:lpstr>
      <vt:lpstr>Diapositive 11</vt:lpstr>
      <vt:lpstr>IEEE WIE 2017 Activities</vt:lpstr>
      <vt:lpstr>Conclusion</vt:lpstr>
      <vt:lpstr>Thank you for your attention!   IEEE WIE Montreal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Day 2017</dc:title>
  <dc:creator>Saida MI</dc:creator>
  <cp:lastModifiedBy>Saida MI</cp:lastModifiedBy>
  <cp:revision>35</cp:revision>
  <dcterms:created xsi:type="dcterms:W3CDTF">2017-10-02T18:59:10Z</dcterms:created>
  <dcterms:modified xsi:type="dcterms:W3CDTF">2017-10-03T22:37:34Z</dcterms:modified>
</cp:coreProperties>
</file>